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9" r:id="rId3"/>
    <p:sldId id="296" r:id="rId4"/>
    <p:sldId id="290" r:id="rId5"/>
    <p:sldId id="295" r:id="rId6"/>
    <p:sldId id="257" r:id="rId7"/>
    <p:sldId id="267" r:id="rId8"/>
    <p:sldId id="280" r:id="rId9"/>
    <p:sldId id="298" r:id="rId10"/>
    <p:sldId id="299" r:id="rId11"/>
    <p:sldId id="293" r:id="rId12"/>
    <p:sldId id="279" r:id="rId13"/>
    <p:sldId id="282" r:id="rId14"/>
    <p:sldId id="268" r:id="rId15"/>
    <p:sldId id="285" r:id="rId16"/>
    <p:sldId id="286" r:id="rId17"/>
    <p:sldId id="260" r:id="rId18"/>
    <p:sldId id="28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AC3"/>
    <a:srgbClr val="D5D5D5"/>
    <a:srgbClr val="888888"/>
    <a:srgbClr val="FF5050"/>
    <a:srgbClr val="2854B6"/>
    <a:srgbClr val="3868D4"/>
    <a:srgbClr val="E2D274"/>
    <a:srgbClr val="F2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8" autoAdjust="0"/>
    <p:restoredTop sz="94660"/>
  </p:normalViewPr>
  <p:slideViewPr>
    <p:cSldViewPr>
      <p:cViewPr>
        <p:scale>
          <a:sx n="56" d="100"/>
          <a:sy n="56" d="100"/>
        </p:scale>
        <p:origin x="-1506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B51D-2B02-47A3-B3D2-67734CE1AD87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A27BF-D490-46CD-8035-EA5CC12A3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82F9-3620-4241-8E88-93BF3816BD6C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6AD93-29A0-4EAE-8C80-D7E7C0F59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C003-7F1B-4F93-ACB2-8F69A4281CE0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0BE1E-56E2-418B-B0E1-F32183739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87865-C0D7-4DB7-8854-CC62568450A3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02C1-5F31-4B10-9E3D-A9B66721B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C5959-BF1A-4AFF-8F26-434EB4E1B48E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DC8B7-E4CB-4A26-9BA6-ABCDB18EA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F1422-4D62-41EB-9AAA-CD0072B49B3A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7190E-3B8C-49AF-8111-CAA4F165E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29572-0649-4943-A282-BCD594D082CB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CE3A-F38A-4ADC-A2D0-9E4F664E4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FD459-32E7-4DDC-8FB0-78119FEB24EF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83160-2291-4828-BF49-6113EDD9E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42FD1-AD5E-4BE9-8398-4CF66DFC9E15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1BBC1-BBFA-447C-9DC1-8A4AB1C01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6B4A1-285F-4EB5-81A7-2D6188D9B1CF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CCBF-3F98-459F-9624-B34608DA9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76C93-ACFF-4E7B-82C6-1F7D2F0019A5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CB997-DF63-4A22-99F9-FC0D7F093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EFABD2-6629-441B-BAE7-804D5C1B9026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87529B-DBB6-4C3D-9307-DEAC58D7B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contrast="14000"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-3924944" y="-2835696"/>
            <a:ext cx="16849872" cy="12457384"/>
          </a:xfrm>
          <a:solidFill>
            <a:srgbClr val="FFFFFF">
              <a:alpha val="10196"/>
            </a:srgbClr>
          </a:solidFill>
        </p:spPr>
        <p:txBody>
          <a:bodyPr/>
          <a:lstStyle/>
          <a:p>
            <a:pPr eaLnBrk="1" hangingPunct="1"/>
            <a:r>
              <a:rPr lang="ru-RU" sz="6000" b="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Ледовое побоище</a:t>
            </a:r>
            <a:r>
              <a:rPr lang="ru-RU" sz="60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Невский</a:t>
            </a:r>
            <a:br>
              <a:rPr lang="ru-RU" sz="60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i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Верченко</a:t>
            </a:r>
            <a:r>
              <a:rPr lang="ru-RU" sz="24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М. П.</a:t>
            </a:r>
            <a:r>
              <a:rPr lang="ru-RU" sz="18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МКДОУ детский сад №2</a:t>
            </a:r>
            <a:endParaRPr lang="ru-RU" sz="60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Картинки по запросу ледовое побоище 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853" y="-197892"/>
            <a:ext cx="9251853" cy="7055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K:\16113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contrast="11000"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K:\Urij_Pantuhin._Aleksandr_Nevsk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75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 descr="Рисунок1.pn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312979">
            <a:off x="-246809" y="-48169"/>
            <a:ext cx="3929063" cy="624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 rot="312979">
            <a:off x="-13020" y="326003"/>
            <a:ext cx="3451876" cy="5352349"/>
          </a:xfrm>
        </p:spPr>
        <p:txBody>
          <a:bodyPr/>
          <a:lstStyle/>
          <a:p>
            <a:pPr marL="342900" indent="20638" algn="l"/>
            <a:r>
              <a:rPr lang="ru-RU" sz="20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Битва состоялась 5 апреля по старому стилю. В XX веке разница между стилями состояла 13 дней, именно поэтому за праздником закрепили 18 апреля. </a:t>
            </a:r>
            <a:br>
              <a:rPr lang="ru-RU" sz="20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 именно 18 апреля – это государственный праздник в Российской Федерации, </a:t>
            </a:r>
            <a:r>
              <a:rPr lang="ru-RU" sz="2000" i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воинской славы. </a:t>
            </a:r>
            <a:r>
              <a:rPr lang="ru-RU" sz="20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Именно в этот день вспоминается Ледовое побоище и его значимость в истории России</a:t>
            </a:r>
            <a:r>
              <a:rPr lang="ru-RU" sz="1600" i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 descr="Рисунок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2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51520" y="260648"/>
            <a:ext cx="4968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К</a:t>
            </a:r>
            <a:r>
              <a:rPr lang="ru-RU" sz="2400" b="1" dirty="0"/>
              <a:t>нязь </a:t>
            </a:r>
            <a:r>
              <a:rPr lang="ru-RU" sz="2400" b="1" dirty="0">
                <a:solidFill>
                  <a:srgbClr val="C00000"/>
                </a:solidFill>
              </a:rPr>
              <a:t>А</a:t>
            </a:r>
            <a:r>
              <a:rPr lang="ru-RU" sz="2400" b="1" dirty="0"/>
              <a:t>лександр </a:t>
            </a:r>
            <a:r>
              <a:rPr lang="ru-RU" sz="2400" b="1" dirty="0">
                <a:solidFill>
                  <a:srgbClr val="C00000"/>
                </a:solidFill>
              </a:rPr>
              <a:t>Н</a:t>
            </a:r>
            <a:r>
              <a:rPr lang="ru-RU" sz="2400" b="1" dirty="0"/>
              <a:t>евский                             </a:t>
            </a:r>
            <a:r>
              <a:rPr lang="ru-RU" sz="2400" b="1" dirty="0">
                <a:solidFill>
                  <a:srgbClr val="C00000"/>
                </a:solidFill>
              </a:rPr>
              <a:t>(</a:t>
            </a:r>
            <a:r>
              <a:rPr lang="ru-RU" sz="2400" b="1" dirty="0"/>
              <a:t>1221-1263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8" name="Рисунок 7" descr="2b786cdc60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04664"/>
            <a:ext cx="3026922" cy="599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1439455"/>
            <a:ext cx="49685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Русский полководец, Великий князь Владимирский.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сыном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переяславского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князя Ярослава Всеволодовича. В 1225 году произошло его  посвящение в воины.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Биография Александра Невского знаменательна большим количеством побед.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Александру Ярославичу Невскому отводится исключительная роль в истории Руси. За всю свою жизнь великий князь Александр Невский не проиграл ни одного сражения.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Так, в июле 1240 года состоялась знаменитая Невская битва, когда Александр напал на шведов на Неве и победил. Именно после этой битвы князь получил почетное прозвище «Невский».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Памятник Ледовому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обоищу.                      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26900989657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110256" cy="4824536"/>
          </a:xfrm>
        </p:spPr>
      </p:pic>
      <p:pic>
        <p:nvPicPr>
          <p:cNvPr id="2050" name="Picture 2" descr="Картинки по запросу памятники ледовому побоищу и невском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8"/>
            <a:ext cx="3708412" cy="2739548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памятники ледовому побоищу и невском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3779573" cy="283468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5" descr="Urij_Pantuhin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4000" cy="733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224213" y="412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844824"/>
            <a:ext cx="252941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3592513" y="162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251520" y="2636912"/>
            <a:ext cx="252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dirty="0">
                <a:solidFill>
                  <a:srgbClr val="F22800"/>
                </a:solidFill>
                <a:latin typeface="Times New Roman" pitchFamily="18" charset="0"/>
              </a:rPr>
              <a:t>Д</a:t>
            </a:r>
            <a:r>
              <a:rPr lang="ru-RU" dirty="0">
                <a:latin typeface="Times New Roman" pitchFamily="18" charset="0"/>
              </a:rPr>
              <a:t>ореволюционный орден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635896" y="5445224"/>
            <a:ext cx="2663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dirty="0">
                <a:solidFill>
                  <a:srgbClr val="F22800"/>
                </a:solidFill>
              </a:rPr>
              <a:t>В</a:t>
            </a:r>
            <a:r>
              <a:rPr lang="ru-RU" dirty="0"/>
              <a:t>ремён Великой Отечественной войны</a:t>
            </a:r>
            <a:r>
              <a:rPr lang="ru-RU" sz="1400" dirty="0"/>
              <a:t>. </a:t>
            </a: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1476375" y="5300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6444208" y="6457890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2000" dirty="0">
                <a:solidFill>
                  <a:srgbClr val="F22800"/>
                </a:solidFill>
              </a:rPr>
              <a:t>У</a:t>
            </a:r>
            <a:r>
              <a:rPr lang="ru-RU" sz="2000" dirty="0"/>
              <a:t>чрежден в 2010</a:t>
            </a:r>
            <a:r>
              <a:rPr lang="ru-RU" dirty="0"/>
              <a:t> </a:t>
            </a:r>
            <a:r>
              <a:rPr lang="ru-RU" sz="1200" dirty="0"/>
              <a:t>г</a:t>
            </a:r>
            <a:r>
              <a:rPr lang="ru-RU" sz="1600" dirty="0"/>
              <a:t> </a:t>
            </a:r>
            <a:endParaRPr lang="ru-RU" dirty="0"/>
          </a:p>
        </p:txBody>
      </p:sp>
      <p:sp>
        <p:nvSpPr>
          <p:cNvPr id="20490" name="Rectangle 14"/>
          <p:cNvSpPr>
            <a:spLocks noChangeArrowheads="1"/>
          </p:cNvSpPr>
          <p:nvPr/>
        </p:nvSpPr>
        <p:spPr bwMode="auto">
          <a:xfrm>
            <a:off x="1331640" y="260648"/>
            <a:ext cx="69127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22800"/>
                </a:solidFill>
              </a:rPr>
              <a:t>О</a:t>
            </a:r>
            <a:r>
              <a:rPr lang="ru-RU" sz="4000" b="1" dirty="0" smtClean="0"/>
              <a:t>рден </a:t>
            </a:r>
          </a:p>
          <a:p>
            <a:pPr algn="ctr"/>
            <a:r>
              <a:rPr lang="ru-RU" sz="4000" b="1" dirty="0" smtClean="0">
                <a:solidFill>
                  <a:srgbClr val="F22800"/>
                </a:solidFill>
              </a:rPr>
              <a:t>А</a:t>
            </a:r>
            <a:r>
              <a:rPr lang="ru-RU" sz="4000" b="1" dirty="0" smtClean="0"/>
              <a:t>лександра </a:t>
            </a:r>
            <a:r>
              <a:rPr lang="ru-RU" sz="4000" b="1" dirty="0">
                <a:solidFill>
                  <a:srgbClr val="F22800"/>
                </a:solidFill>
              </a:rPr>
              <a:t>Н</a:t>
            </a:r>
            <a:r>
              <a:rPr lang="ru-RU" sz="4000" b="1" dirty="0"/>
              <a:t>евского</a:t>
            </a:r>
          </a:p>
        </p:txBody>
      </p:sp>
      <p:pic>
        <p:nvPicPr>
          <p:cNvPr id="20491" name="Picture 16" descr="clip_image0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132856"/>
            <a:ext cx="2076033" cy="426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7" descr="Рисунок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49688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  <p:bldP spid="40970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32010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Православный храм 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 Новосибирске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Novosibirsk ANevsky Cathedral 07-2016 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268760"/>
            <a:ext cx="2880320" cy="394022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355976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Храм-памятник Святого Александра Невского. София. Болгария.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Картинки по запросу церкви  имени александра невск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4091608" cy="3068706"/>
          </a:xfrm>
          <a:prstGeom prst="rect">
            <a:avLst/>
          </a:prstGeom>
          <a:noFill/>
        </p:spPr>
      </p:pic>
      <p:sp>
        <p:nvSpPr>
          <p:cNvPr id="3078" name="AutoShape 6" descr="Картинки по запросу церкви  имени александра невск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Картинки по запросу церкви  имени александра невск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C:\Documents and Settings\дом\Рабочий стол\Храм во имя св. Александра Невского в Колывани - вид с ю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6614" y="4365104"/>
            <a:ext cx="4537386" cy="224979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ХРАМ ВО ИМЯ СВЯТОГО БЛАГОВЕРНОГО ВЕЛИКОГО КНЯЗЯ АЛЕКСАНДРА НЕВСКОГО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Новосибирская область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Рисунок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9"/>
            <a:ext cx="5084763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851920" y="2348880"/>
            <a:ext cx="4787900" cy="3961085"/>
          </a:xfrm>
        </p:spPr>
        <p:txBody>
          <a:bodyPr/>
          <a:lstStyle/>
          <a:p>
            <a:pPr eaLnBrk="1" hangingPunct="1">
              <a:buNone/>
            </a:pPr>
            <a:r>
              <a:rPr lang="ru-RU" sz="1800" b="0" dirty="0" smtClean="0">
                <a:latin typeface="Arial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итва “</a:t>
            </a:r>
            <a:r>
              <a:rPr lang="ru-RU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едовое побоище”- одно из самых интересных и </a:t>
            </a:r>
            <a:r>
              <a:rPr lang="ru-RU" sz="2400" b="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известных сражений в истории России.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В следующем году будет 800-летие со дня легендарного “Ледового побоища” на Чудском озере. </a:t>
            </a: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1800" b="0" dirty="0" smtClean="0"/>
          </a:p>
          <a:p>
            <a:pPr eaLnBrk="1" hangingPunct="1">
              <a:buFontTx/>
              <a:buNone/>
            </a:pPr>
            <a:r>
              <a:rPr lang="ru-RU" sz="1400" b="0" dirty="0" smtClean="0"/>
              <a:t>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апреля 1242 </a:t>
            </a: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  <p:bldP spid="3075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0" y="188913"/>
            <a:ext cx="7150100" cy="4618037"/>
            <a:chOff x="-310506" y="-642204"/>
            <a:chExt cx="7686728" cy="5189255"/>
          </a:xfrm>
        </p:grpSpPr>
        <p:pic>
          <p:nvPicPr>
            <p:cNvPr id="17416" name="Рисунок 2" descr="Рисунок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0506" y="-642204"/>
              <a:ext cx="7686728" cy="5189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8" name="Picture 8" descr="Рисунок1"/>
          <p:cNvPicPr>
            <a:picLocks noChangeAspect="1" noChangeArrowheads="1"/>
          </p:cNvPicPr>
          <p:nvPr/>
        </p:nvPicPr>
        <p:blipFill>
          <a:blip r:embed="rId4" cstate="print"/>
          <a:srcRect r="1567" b="3264"/>
          <a:stretch>
            <a:fillRect/>
          </a:stretch>
        </p:blipFill>
        <p:spPr bwMode="auto">
          <a:xfrm>
            <a:off x="971550" y="620713"/>
            <a:ext cx="5329238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4"/>
          <p:cNvGrpSpPr>
            <a:grpSpLocks/>
          </p:cNvGrpSpPr>
          <p:nvPr/>
        </p:nvGrpSpPr>
        <p:grpSpPr bwMode="auto">
          <a:xfrm rot="-1440295">
            <a:off x="3621088" y="3087688"/>
            <a:ext cx="5829300" cy="3935412"/>
            <a:chOff x="3021031" y="2454425"/>
            <a:chExt cx="5830576" cy="3936180"/>
          </a:xfrm>
        </p:grpSpPr>
        <p:pic>
          <p:nvPicPr>
            <p:cNvPr id="17414" name="Рисунок 2" descr="Рисунок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87869">
              <a:off x="3021031" y="2454425"/>
              <a:ext cx="5830576" cy="3936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Содержимое 4" descr="IMAGE.jpg"/>
            <p:cNvPicPr>
              <a:picLocks noChangeAspect="1"/>
            </p:cNvPicPr>
            <p:nvPr/>
          </p:nvPicPr>
          <p:blipFill>
            <a:blip r:embed="rId5" cstate="print"/>
            <a:srcRect t="16610" b="7668"/>
            <a:stretch>
              <a:fillRect/>
            </a:stretch>
          </p:blipFill>
          <p:spPr bwMode="auto">
            <a:xfrm rot="587869">
              <a:off x="3827223" y="2718356"/>
              <a:ext cx="4290040" cy="3297288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525">
              <a:noFill/>
              <a:miter lim="800000"/>
              <a:headEnd/>
              <a:tailEnd/>
            </a:ln>
            <a:effectLst>
              <a:softEdge rad="112500"/>
            </a:effectLst>
          </p:spPr>
        </p:pic>
      </p:grpSp>
      <p:pic>
        <p:nvPicPr>
          <p:cNvPr id="12" name="Picture 6" descr="фото1 008"/>
          <p:cNvPicPr>
            <a:picLocks noGrp="1" noChangeAspect="1" noChangeArrowheads="1"/>
          </p:cNvPicPr>
          <p:nvPr/>
        </p:nvPicPr>
        <p:blipFill>
          <a:blip r:embed="rId6" cstate="print"/>
          <a:srcRect r="173" b="804"/>
          <a:stretch>
            <a:fillRect/>
          </a:stretch>
        </p:blipFill>
        <p:spPr>
          <a:xfrm>
            <a:off x="1119104950" y="719275613"/>
            <a:ext cx="2147483647" cy="214748364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4119563" y="2716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5848350" y="418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172" name="Picture 8" descr="E:\i_06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0" y="1500188"/>
            <a:ext cx="5214938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E:\068b18de64e7a77e0630ddd4356f1a94_fu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0"/>
            <a:ext cx="3832225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Картинки по запросу ледовое побоище 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772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60_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60_Parchment</Template>
  <TotalTime>15694</TotalTime>
  <Words>196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60_Parchment</vt:lpstr>
      <vt:lpstr>Ледовое побоище Александр Невский   Подготовила: Верченко М. П. МКДОУ детский сад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Битва состоялась 5 апреля по старому стилю. В XX веке разница между стилями состояла 13 дней, именно поэтому за праздником закрепили 18 апреля.   И  именно 18 апреля – это государственный праздник в Российской Федерации, День воинской славы. Именно в этот день вспоминается Ледовое побоище и его значимость в истории России.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«Кто может стать против Бога и Новгорода»</dc:title>
  <dc:creator>Валерия</dc:creator>
  <cp:lastModifiedBy>Marina</cp:lastModifiedBy>
  <cp:revision>130</cp:revision>
  <dcterms:created xsi:type="dcterms:W3CDTF">2012-01-16T15:49:18Z</dcterms:created>
  <dcterms:modified xsi:type="dcterms:W3CDTF">2022-02-23T16:02:30Z</dcterms:modified>
</cp:coreProperties>
</file>